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60" r:id="rId2"/>
  </p:sldMasterIdLst>
  <p:notesMasterIdLst>
    <p:notesMasterId r:id="rId3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jYLbYIV1deLmZ49fYlQuiwS2M6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746B70-5F13-45EA-8081-62D1D7E97026}" v="18" dt="2026-03-17T13:33:26.311"/>
  </p1510:revLst>
</p1510:revInfo>
</file>

<file path=ppt/tableStyles.xml><?xml version="1.0" encoding="utf-8"?>
<a:tblStyleLst xmlns:a="http://schemas.openxmlformats.org/drawingml/2006/main" def="{3A11C063-F58F-4852-9D8E-D975A89AFBE3}">
  <a:tblStyle styleId="{3A11C063-F58F-4852-9D8E-D975A89AFBE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6E6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6E6E6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3B4E7A4-D88C-4DC1-845A-7E688C15D20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customschemas.google.com/relationships/presentationmetadata" Target="meta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Fitzmorris" userId="e83ffc11bd896b79" providerId="LiveId" clId="{6ACF7D13-2E11-44B0-9B93-110D2D32D38F}"/>
    <pc:docChg chg="modSld">
      <pc:chgData name="Doug Fitzmorris" userId="e83ffc11bd896b79" providerId="LiveId" clId="{6ACF7D13-2E11-44B0-9B93-110D2D32D38F}" dt="2026-03-17T13:33:26.311" v="23" actId="572"/>
      <pc:docMkLst>
        <pc:docMk/>
      </pc:docMkLst>
      <pc:sldChg chg="modSp mod">
        <pc:chgData name="Doug Fitzmorris" userId="e83ffc11bd896b79" providerId="LiveId" clId="{6ACF7D13-2E11-44B0-9B93-110D2D32D38F}" dt="2026-03-17T13:25:55.905" v="0" actId="27107"/>
        <pc:sldMkLst>
          <pc:docMk/>
          <pc:sldMk cId="0" sldId="257"/>
        </pc:sldMkLst>
        <pc:spChg chg="mod">
          <ac:chgData name="Doug Fitzmorris" userId="e83ffc11bd896b79" providerId="LiveId" clId="{6ACF7D13-2E11-44B0-9B93-110D2D32D38F}" dt="2026-03-17T13:25:55.905" v="0" actId="27107"/>
          <ac:spMkLst>
            <pc:docMk/>
            <pc:sldMk cId="0" sldId="257"/>
            <ac:spMk id="175" creationId="{00000000-0000-0000-0000-000000000000}"/>
          </ac:spMkLst>
        </pc:spChg>
      </pc:sldChg>
      <pc:sldChg chg="addSp modSp mod">
        <pc:chgData name="Doug Fitzmorris" userId="e83ffc11bd896b79" providerId="LiveId" clId="{6ACF7D13-2E11-44B0-9B93-110D2D32D38F}" dt="2026-03-17T13:33:26.311" v="23" actId="572"/>
        <pc:sldMkLst>
          <pc:docMk/>
          <pc:sldMk cId="0" sldId="267"/>
        </pc:sldMkLst>
        <pc:graphicFrameChg chg="add mod">
          <ac:chgData name="Doug Fitzmorris" userId="e83ffc11bd896b79" providerId="LiveId" clId="{6ACF7D13-2E11-44B0-9B93-110D2D32D38F}" dt="2026-03-17T13:30:07.701" v="12"/>
          <ac:graphicFrameMkLst>
            <pc:docMk/>
            <pc:sldMk cId="0" sldId="267"/>
            <ac:graphicFrameMk id="2" creationId="{09B2AF61-9424-0879-920B-83E1ED51F3C3}"/>
          </ac:graphicFrameMkLst>
        </pc:graphicFrameChg>
        <pc:graphicFrameChg chg="add mod">
          <ac:chgData name="Doug Fitzmorris" userId="e83ffc11bd896b79" providerId="LiveId" clId="{6ACF7D13-2E11-44B0-9B93-110D2D32D38F}" dt="2026-03-17T13:31:29.460" v="17"/>
          <ac:graphicFrameMkLst>
            <pc:docMk/>
            <pc:sldMk cId="0" sldId="267"/>
            <ac:graphicFrameMk id="3" creationId="{2259CD62-5A7C-99C2-38F4-47818AD93A78}"/>
          </ac:graphicFrameMkLst>
        </pc:graphicFrameChg>
        <pc:graphicFrameChg chg="mod modGraphic">
          <ac:chgData name="Doug Fitzmorris" userId="e83ffc11bd896b79" providerId="LiveId" clId="{6ACF7D13-2E11-44B0-9B93-110D2D32D38F}" dt="2026-03-17T13:33:26.311" v="23" actId="572"/>
          <ac:graphicFrameMkLst>
            <pc:docMk/>
            <pc:sldMk cId="0" sldId="267"/>
            <ac:graphicFrameMk id="258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cf80406b38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3cf80406b3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cf80406b38_0_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3cf80406b38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d05e58d97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d05e58d972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3d05e58d972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cf80406b38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3cf80406b38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cf80406b38_0_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g3cf80406b38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cf80406b38_0_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3cf80406b38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cf80406b38_0_1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3cf80406b38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cf80406b38_0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g3cf80406b38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cf80406b38_0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g3cf80406b38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cf80406b38_0_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g3cf80406b38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cf80406b38_0_1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3cf80406b38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cf80406b38_0_1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g3cf80406b38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cf80406b38_0_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g3cf80406b38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cf80406b38_0_1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g3cf80406b38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cf80406b38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3cf80406b38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cf80406b38_0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3cf80406b38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cf80406b38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3cf80406b3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cf80406b38_0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3cf80406b3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5" name="Google Shape;125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7" name="Google Shape;127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p3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7" name="Google Shape;147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" name="Google Shape;16;p1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2" name="Google Shape;92;p15" descr="A picture containing graphical user interface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hvacree.net/LoveElectric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oveelectric.org/qualified-contractor-lists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1020282767?share=copy" TargetMode="External"/><Relationship Id="rId3" Type="http://schemas.openxmlformats.org/officeDocument/2006/relationships/hyperlink" Target="https://loveelectric.org/technical-resources/" TargetMode="External"/><Relationship Id="rId7" Type="http://schemas.openxmlformats.org/officeDocument/2006/relationships/hyperlink" Target="https://drive.google.com/file/d/1ArdhCic4plhFyqV5Of5KFacCzzaQKY6E/view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ve.google.com/file/d/1mHATRbY8zOjcFPVRD1KApDeOi39CkrGF/view" TargetMode="External"/><Relationship Id="rId5" Type="http://schemas.openxmlformats.org/officeDocument/2006/relationships/hyperlink" Target="https://www.youtube.com/watch?v=6qxLSjAAgiY" TargetMode="External"/><Relationship Id="rId4" Type="http://schemas.openxmlformats.org/officeDocument/2006/relationships/hyperlink" Target="https://www.youtube.com/watch?v=eKSiOSj4D7k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loveelectric.org/upcoming-training-events-and-webinars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oveelectric.org/rebate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c.colorado.gov/energy-saving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"/>
          <p:cNvSpPr txBox="1"/>
          <p:nvPr/>
        </p:nvSpPr>
        <p:spPr>
          <a:xfrm>
            <a:off x="1066800" y="1208859"/>
            <a:ext cx="9906000" cy="1991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2026 Colorado Rebates and Tax Credits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residential heat pumps and heat pump water heaters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711200" y="4629150"/>
            <a:ext cx="1076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Presenters: Jon Bartelt, Neil Kolwey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"/>
          <p:cNvSpPr txBox="1"/>
          <p:nvPr/>
        </p:nvSpPr>
        <p:spPr>
          <a:xfrm>
            <a:off x="711200" y="5410200"/>
            <a:ext cx="1076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March </a:t>
            </a:r>
            <a:r>
              <a:rPr lang="en-US"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en-US"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202</a:t>
            </a:r>
            <a:r>
              <a:rPr lang="en-US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cf80406b38_0_12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3cf80406b38_0_12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Tri-State Member Cooperatives</a:t>
            </a:r>
            <a:endParaRPr/>
          </a:p>
        </p:txBody>
      </p:sp>
      <p:sp>
        <p:nvSpPr>
          <p:cNvPr id="242" name="Google Shape;242;g3cf80406b38_0_12"/>
          <p:cNvSpPr txBox="1"/>
          <p:nvPr/>
        </p:nvSpPr>
        <p:spPr>
          <a:xfrm>
            <a:off x="381000" y="1173944"/>
            <a:ext cx="11184900" cy="23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rebate application for each specific member/cooperative, but programs largely follow:</a:t>
            </a:r>
            <a:endParaRPr sz="2200"/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 source heat pump (&lt;=1.5 tons) - $500 per unit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 source heat pumps (&gt;1.5 tons) - $1,500 per unit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$500 bonus for ducted systems with propane or natural gas backup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Air-to-water heat pump systems: $500/ton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HPWHs - $350 per unit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3cf80406b38_0_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cf80406b38_0_45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g3cf80406b38_0_45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Holy Cross Energy | La Plata Electric Association</a:t>
            </a:r>
            <a:endParaRPr/>
          </a:p>
        </p:txBody>
      </p:sp>
      <p:sp>
        <p:nvSpPr>
          <p:cNvPr id="250" name="Google Shape;250;g3cf80406b38_0_45"/>
          <p:cNvSpPr txBox="1"/>
          <p:nvPr/>
        </p:nvSpPr>
        <p:spPr>
          <a:xfrm>
            <a:off x="381000" y="1173950"/>
            <a:ext cx="5628300" cy="41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Holy Cross Energy</a:t>
            </a:r>
            <a:endParaRPr sz="2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 source heat pump - $3,500 per unit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$7,000 if income qualified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Must be cold-climate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Air-to-water heat pump - $3,500 per unit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$7,000 if income qualified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HPWH - $1,000 per unit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$2,000 if income qualified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g3cf80406b38_0_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252" name="Google Shape;252;g3cf80406b38_0_45"/>
          <p:cNvSpPr txBox="1"/>
          <p:nvPr/>
        </p:nvSpPr>
        <p:spPr>
          <a:xfrm>
            <a:off x="6418138" y="1179238"/>
            <a:ext cx="5628300" cy="41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Plata Electric</a:t>
            </a:r>
            <a:endParaRPr sz="2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 source heat pump - $250 per ton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$500 per ton if income qualified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Air-to-water heat pump - $250 per ton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$500 per ton if income qualified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HPWH - $350 per unit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$700 if income qualified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"/>
          <p:cNvSpPr txBox="1"/>
          <p:nvPr/>
        </p:nvSpPr>
        <p:spPr>
          <a:xfrm>
            <a:off x="630936" y="502920"/>
            <a:ext cx="9046464" cy="109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Pump System Options and Rebates – Climate Zones 5 and 6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58" name="Google Shape;258;p6"/>
          <p:cNvGraphicFramePr/>
          <p:nvPr>
            <p:extLst>
              <p:ext uri="{D42A27DB-BD31-4B8C-83A1-F6EECF244321}">
                <p14:modId xmlns:p14="http://schemas.microsoft.com/office/powerpoint/2010/main" val="668121156"/>
              </p:ext>
            </p:extLst>
          </p:nvPr>
        </p:nvGraphicFramePr>
        <p:xfrm>
          <a:off x="990600" y="1524000"/>
          <a:ext cx="9601225" cy="3955226"/>
        </p:xfrm>
        <a:graphic>
          <a:graphicData uri="http://schemas.openxmlformats.org/drawingml/2006/table">
            <a:tbl>
              <a:tblPr>
                <a:noFill/>
                <a:tableStyleId>{E3B4E7A4-D88C-4DC1-845A-7E688C15D202}</a:tableStyleId>
              </a:tblPr>
              <a:tblGrid>
                <a:gridCol w="247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5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3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52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HP System Type</a:t>
                      </a:r>
                      <a:endParaRPr sz="14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EA7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2BFC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Changeover Temp</a:t>
                      </a:r>
                      <a:endParaRPr sz="14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EA7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2BFC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Gas displacement (%)</a:t>
                      </a:r>
                      <a:endParaRPr sz="14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EA7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2BFC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Rebates</a:t>
                      </a:r>
                      <a:endParaRPr dirty="0"/>
                    </a:p>
                  </a:txBody>
                  <a:tcPr marL="40425" marR="40425" marT="5625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BF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1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Utility</a:t>
                      </a:r>
                      <a:endParaRPr dirty="0"/>
                    </a:p>
                  </a:txBody>
                  <a:tcPr marL="40425" marR="40425" marT="5625" marB="0">
                    <a:lnL w="12700" cmpd="sng">
                      <a:noFill/>
                      <a:prstDash val="soli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B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HEAR</a:t>
                      </a:r>
                      <a:endParaRPr dirty="0"/>
                    </a:p>
                  </a:txBody>
                  <a:tcPr marL="40425" marR="40425" marT="5625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BF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Climate Zone 5</a:t>
                      </a:r>
                      <a:endParaRPr sz="13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EA7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F2D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Calibri"/>
                        <a:buNone/>
                      </a:pPr>
                      <a:endParaRPr sz="13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EA7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F2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Calibri"/>
                        <a:buNone/>
                      </a:pPr>
                      <a:endParaRPr sz="1300" b="0" i="0" u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7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Two-stage non-cold climate HP (HSPF2 7.8+) with backup furnace </a:t>
                      </a:r>
                      <a:endParaRPr sz="1300" b="0" i="0" u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 F</a:t>
                      </a:r>
                      <a:endParaRPr sz="14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60%</a:t>
                      </a:r>
                      <a:endParaRPr sz="14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          </a:ext>
                          </a:extLst>
                        </a:rPr>
                        <a:t>$</a:t>
                      </a:r>
                      <a:r>
                        <a:rPr lang="en-US" dirty="0"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            </a:ext>
                          </a:extLst>
                        </a:rPr>
                        <a:t>1</a:t>
                      </a: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          </a:ext>
                          </a:extLst>
                        </a:rPr>
                        <a:t>,5</a:t>
                      </a:r>
                      <a:r>
                        <a:rPr lang="en-US" dirty="0"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          </a:ext>
                          </a:extLst>
                        </a:rPr>
                        <a:t>0</a:t>
                      </a: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          </a:ext>
                          </a:extLst>
                        </a:rPr>
                        <a:t>0 (T-S)</a:t>
                      </a: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 or $2,250 (Xcel)</a:t>
                      </a:r>
                      <a:endParaRPr dirty="0"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$3,000</a:t>
                      </a:r>
                      <a:endParaRPr sz="1400" dirty="0"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Cold-climate heat pump, all-electric</a:t>
                      </a:r>
                      <a:endParaRPr sz="1300" b="0" i="0" u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- 5 F</a:t>
                      </a:r>
                      <a:endParaRPr sz="1400" b="0" i="0" u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100%</a:t>
                      </a:r>
                      <a:endParaRPr sz="14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9"/>
                            </a:ext>
                          </a:extLst>
                        </a:rPr>
                        <a:t>$</a:t>
                      </a:r>
                      <a:r>
                        <a:rPr lang="en-US" dirty="0"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0"/>
                            </a:ext>
                          </a:extLst>
                        </a:rPr>
                        <a:t>1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1"/>
                            </a:ext>
                          </a:extLst>
                        </a:rPr>
                        <a:t>,</a:t>
                      </a:r>
                      <a:r>
                        <a:rPr lang="en-US" dirty="0"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2"/>
                            </a:ext>
                          </a:extLst>
                        </a:rPr>
                        <a:t>5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3"/>
                            </a:ext>
                          </a:extLst>
                        </a:rPr>
                        <a:t>00 (T-S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) or $9,000 (Xcel)</a:t>
                      </a:r>
                      <a:endParaRPr sz="14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$8,000</a:t>
                      </a:r>
                      <a:endParaRPr sz="1400" dirty="0"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Climate Zone 6</a:t>
                      </a:r>
                      <a:endParaRPr sz="1300" b="0" i="0" u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4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Two-stage non-cold climate HP (HSPF 7.8+) with backup furnace</a:t>
                      </a:r>
                      <a:endParaRPr sz="1300" b="0" i="0" u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30 F</a:t>
                      </a:r>
                      <a:endParaRPr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49%</a:t>
                      </a:r>
                      <a:endParaRPr sz="1400" b="0" i="0" u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4"/>
                            </a:ext>
                          </a:extLst>
                        </a:rPr>
                        <a:t>$1,</a:t>
                      </a:r>
                      <a:r>
                        <a:rPr lang="en-US" dirty="0"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          </a:ext>
                          </a:extLst>
                        </a:rPr>
                        <a:t>5</a:t>
                      </a: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6"/>
                            </a:ext>
                          </a:extLst>
                        </a:rPr>
                        <a:t>00 (T-S)</a:t>
                      </a: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 or </a:t>
                      </a: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7"/>
                            </a:ext>
                          </a:extLst>
                        </a:rPr>
                        <a:t>$2,250</a:t>
                      </a: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 (Xcel)</a:t>
                      </a:r>
                      <a:endParaRPr dirty="0"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$3,000</a:t>
                      </a:r>
                      <a:endParaRPr sz="1400" dirty="0"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Cold-climate heat pump with backup furnace</a:t>
                      </a:r>
                      <a:endParaRPr sz="1300" b="0" i="0" u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15 F</a:t>
                      </a:r>
                      <a:endParaRPr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83%</a:t>
                      </a:r>
                      <a:endParaRPr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$2,000 (T-S) or $9,000 (Xcel)</a:t>
                      </a:r>
                      <a:endParaRPr sz="1400" b="0" i="0" u="none" strike="noStrik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$8,000</a:t>
                      </a:r>
                      <a:endParaRPr sz="1400" dirty="0"/>
                    </a:p>
                  </a:txBody>
                  <a:tcPr marL="40425" marR="40425" marT="5625" marB="0">
                    <a:lnL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8DD8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59" name="Google Shape;25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"/>
          <p:cNvSpPr/>
          <p:nvPr/>
        </p:nvSpPr>
        <p:spPr>
          <a:xfrm>
            <a:off x="0" y="-101600"/>
            <a:ext cx="12192000" cy="990601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HP System Types and Rebates, cont.</a:t>
            </a:r>
            <a:endParaRPr/>
          </a:p>
        </p:txBody>
      </p:sp>
      <p:sp>
        <p:nvSpPr>
          <p:cNvPr id="266" name="Google Shape;266;p7"/>
          <p:cNvSpPr txBox="1"/>
          <p:nvPr/>
        </p:nvSpPr>
        <p:spPr>
          <a:xfrm>
            <a:off x="381000" y="1038131"/>
            <a:ext cx="11601600" cy="51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Points from Previous Slide:</a:t>
            </a:r>
            <a:endParaRPr/>
          </a:p>
          <a:p>
            <a:pPr marL="514350" marR="0" lvl="0" indent="-5143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 advantages of cold-climate HP systems:</a:t>
            </a:r>
            <a:endParaRPr/>
          </a:p>
          <a:p>
            <a:pPr marL="914400" marR="0" lvl="1" indent="-514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arenR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Will achieve more gas displacement and carbon emission reductions than non-cold-climate system, with proper changeover temperature.</a:t>
            </a:r>
            <a:endParaRPr/>
          </a:p>
          <a:p>
            <a:pPr marL="914400" marR="0" lvl="1" indent="-514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arenR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ith rebates, may cost the same or less than non-cold climate HP system,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even with required duct upgrades (and electrical upgrades if going all-electric)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marL="514350" marR="0" lvl="0" indent="-5143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Non-cold climate, dual fuel systems will cost less (before rebates) and be simpler to install. </a:t>
            </a:r>
            <a:endParaRPr/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Note: You can find % gas displacement and carbon emission reductions, and % heating cost reduction (or increase) at 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thinkheatpump.org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d05e58d972_0_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g3d05e58d972_0_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g3d05e58d972_0_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276" name="Google Shape;276;g3d05e58d972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cf80406b38_0_66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3cf80406b38_0_66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Efficiency Specifications and Requirements</a:t>
            </a:r>
            <a:endParaRPr/>
          </a:p>
        </p:txBody>
      </p:sp>
      <p:sp>
        <p:nvSpPr>
          <p:cNvPr id="283" name="Google Shape;283;g3cf80406b38_0_66"/>
          <p:cNvSpPr txBox="1"/>
          <p:nvPr/>
        </p:nvSpPr>
        <p:spPr>
          <a:xfrm>
            <a:off x="381000" y="1173952"/>
            <a:ext cx="11184900" cy="27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HPWHs</a:t>
            </a:r>
            <a:endParaRPr sz="2200"/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programs require HPWHs to be ENERGY STAR certified to qualify for incentives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HPWHs on market are ENERGY STAR certified, so this is easy to navigate!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ENERGY STAR product finder can be used to verify products are certified</a:t>
            </a:r>
            <a:endParaRPr sz="2200">
              <a:solidFill>
                <a:schemeClr val="dk1"/>
              </a:solidFill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https://www.energystar.gov/productfinder/product/certified-heat-pump-water-heaters/results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3cf80406b38_0_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cf80406b38_0_74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3cf80406b38_0_74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Efficiency Specifications and Requirements</a:t>
            </a:r>
            <a:endParaRPr/>
          </a:p>
        </p:txBody>
      </p:sp>
      <p:sp>
        <p:nvSpPr>
          <p:cNvPr id="291" name="Google Shape;291;g3cf80406b38_0_74"/>
          <p:cNvSpPr txBox="1"/>
          <p:nvPr/>
        </p:nvSpPr>
        <p:spPr>
          <a:xfrm>
            <a:off x="381000" y="1049466"/>
            <a:ext cx="11184900" cy="13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 source heat pumps for HVAC</a:t>
            </a:r>
            <a:endParaRPr sz="2200">
              <a:solidFill>
                <a:schemeClr val="dk1"/>
              </a:solidFill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all programs in Colorado are aligned on specification requirements!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you are trying to stack multiple incentives, make sure equipment qualifies for all programs used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 below is just for </a:t>
            </a: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cold-climate, non-ducted ASHPs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g3cf80406b38_0_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graphicFrame>
        <p:nvGraphicFramePr>
          <p:cNvPr id="293" name="Google Shape;293;g3cf80406b38_0_74"/>
          <p:cNvGraphicFramePr/>
          <p:nvPr/>
        </p:nvGraphicFramePr>
        <p:xfrm>
          <a:off x="358373" y="280559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{3A11C063-F58F-4852-9D8E-D975A89AFBE3}</a:tableStyleId>
              </a:tblPr>
              <a:tblGrid>
                <a:gridCol w="298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4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0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Incentive Program</a:t>
                      </a:r>
                      <a:endParaRPr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SEER2</a:t>
                      </a:r>
                      <a:endParaRPr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EER2</a:t>
                      </a:r>
                      <a:endParaRPr sz="1800"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HSPF2</a:t>
                      </a:r>
                      <a:endParaRPr sz="1800"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Other</a:t>
                      </a:r>
                      <a:endParaRPr sz="1800"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Xcel Energy</a:t>
                      </a:r>
                      <a:endParaRPr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16.0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9.0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9.5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COP&gt;=1.75 at 5F, 70% capacity at 5F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Efficiency Works</a:t>
                      </a:r>
                      <a:endParaRPr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21.0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9.5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Cold-climate certified by ES, NEEP, CEE, AHRI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Tri-State cooperatives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15.2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7.8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Does not have higher tier rebate for ccASHPs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Colorado Springs Utilities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15.0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8.5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/>
                        <a:t>NEEP Certified, COP&gt;=1.75 at 5F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Holy Cross Energy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10.0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/>
                        <a:t>COP&gt;=1.75 at 5F, 70% capacity at 5F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La Plata Electric Assoc.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8.5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/>
                        <a:t>Does not have higher tier rebate for ccASHPs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HEAR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15.2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8.5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/>
                        <a:t>COP&gt;=1.75 at 5F, 70% capacity at 5F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cf80406b38_0_83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g3cf80406b38_0_83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Efficiency Specifications and Requirements</a:t>
            </a:r>
            <a:endParaRPr/>
          </a:p>
        </p:txBody>
      </p:sp>
      <p:sp>
        <p:nvSpPr>
          <p:cNvPr id="300" name="Google Shape;300;g3cf80406b38_0_83"/>
          <p:cNvSpPr txBox="1"/>
          <p:nvPr/>
        </p:nvSpPr>
        <p:spPr>
          <a:xfrm>
            <a:off x="381000" y="1049466"/>
            <a:ext cx="11184900" cy="13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Now let’s look at ducted or partially ducted systems</a:t>
            </a:r>
            <a:endParaRPr sz="2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 below is just for </a:t>
            </a: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cold-climate, ducted or partially ducted ASHPs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Generally closer alignment for ducted equipment requirements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3cf80406b38_0_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graphicFrame>
        <p:nvGraphicFramePr>
          <p:cNvPr id="302" name="Google Shape;302;g3cf80406b38_0_83"/>
          <p:cNvGraphicFramePr/>
          <p:nvPr/>
        </p:nvGraphicFramePr>
        <p:xfrm>
          <a:off x="358373" y="269242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{3A11C063-F58F-4852-9D8E-D975A89AFBE3}</a:tableStyleId>
              </a:tblPr>
              <a:tblGrid>
                <a:gridCol w="298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4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0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Incentive Program</a:t>
                      </a:r>
                      <a:endParaRPr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SEER2</a:t>
                      </a:r>
                      <a:endParaRPr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EER2</a:t>
                      </a:r>
                      <a:endParaRPr sz="1800"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HSPF2</a:t>
                      </a:r>
                      <a:endParaRPr sz="1800"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Other</a:t>
                      </a:r>
                      <a:endParaRPr sz="1800"/>
                    </a:p>
                  </a:txBody>
                  <a:tcPr marL="91450" marR="91450" marT="45725" marB="45725" anchor="ctr"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Xcel Energy</a:t>
                      </a:r>
                      <a:endParaRPr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15.2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10.0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8.1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COP&gt;=1.75 at 5F, 70% capacity at 5F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Efficiency Works</a:t>
                      </a:r>
                      <a:endParaRPr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15.2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8.1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Cold-climate certified by ES, NEEP, CEE, AHRI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Tri-State cooperatives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15.2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7.8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Does not have higher tier rebate for ccASHPs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Colorado Springs Utilities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15.0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8.5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NEEP Certified, COP&gt;=1.75 at 5F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Holy Cross Energy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9.0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COP&gt;=1.75 at 5F, 70% capacity at 5F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La Plata Electric Assoc.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8.5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Does not have higher tier rebate for ccASHPs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HEAR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15.2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–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8.1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COP&gt;=1.75 at 5F, 70% capacity at 5F</a:t>
                      </a:r>
                      <a:endParaRPr sz="1800"/>
                    </a:p>
                  </a:txBody>
                  <a:tcPr marL="91450" marR="91450" marT="45725" marB="45725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8"/>
          <p:cNvSpPr/>
          <p:nvPr/>
        </p:nvSpPr>
        <p:spPr>
          <a:xfrm>
            <a:off x="0" y="-101600"/>
            <a:ext cx="12192000" cy="990601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8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Contractor Lists</a:t>
            </a:r>
            <a:endParaRPr/>
          </a:p>
        </p:txBody>
      </p:sp>
      <p:sp>
        <p:nvSpPr>
          <p:cNvPr id="309" name="Google Shape;309;p8"/>
          <p:cNvSpPr txBox="1"/>
          <p:nvPr/>
        </p:nvSpPr>
        <p:spPr>
          <a:xfrm>
            <a:off x="381000" y="1083398"/>
            <a:ext cx="11601600" cy="51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Colorado today, there are two primary types of contractor lists</a:t>
            </a:r>
            <a:endParaRPr sz="2200"/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“Closed” programs - contractors need to enroll, get on the list in order to access rebates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Voluntary lists - to help homeowner or generate leads for contractors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Closed programs (must be enrolled to access incentives)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Xcel Energy ducted heat pump rebate program, Efficiency Works rebate program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HEAR program run by Colorado Energy Office, State of Colorado HP tax credit program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Voluntary Lists (no contractor needs to join)</a:t>
            </a:r>
            <a:endParaRPr sz="2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Love Electric / BEL-CO Qualified Heat Pump Installer List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 Ahead Colorado Contractor Hub and Contractor Finder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utilities have Preferred Installer lists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cf80406b38_0_115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g3cf80406b38_0_115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Love Electric Qualified Heat Pump Installer List</a:t>
            </a:r>
            <a:endParaRPr/>
          </a:p>
        </p:txBody>
      </p:sp>
      <p:sp>
        <p:nvSpPr>
          <p:cNvPr id="317" name="Google Shape;317;g3cf80406b38_0_115"/>
          <p:cNvSpPr txBox="1"/>
          <p:nvPr/>
        </p:nvSpPr>
        <p:spPr>
          <a:xfrm>
            <a:off x="381000" y="1083400"/>
            <a:ext cx="11601600" cy="50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 on Love Electric Website (or directly via this link: </a:t>
            </a:r>
            <a:r>
              <a:rPr lang="en-US" sz="22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https://app.hvacree.net/LoveElectric</a:t>
            </a: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200"/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homeowners with a directory to search for HVAC heat pump installers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 by county service area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Narrow list down by programs (e.g. utility rebate programs, CCEF financing, etc.)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should contractors get on the list?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cost to join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hopefully generate leads for more heat pump projects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should homeowners use the list?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verify that contractors have met minimum training requirements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you easily search across multiple programs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g3cf80406b38_0_1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/>
          <p:cNvSpPr/>
          <p:nvPr/>
        </p:nvSpPr>
        <p:spPr>
          <a:xfrm>
            <a:off x="0" y="-101600"/>
            <a:ext cx="12192000" cy="990601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"/>
          <p:cNvSpPr txBox="1">
            <a:spLocks noGrp="1"/>
          </p:cNvSpPr>
          <p:nvPr>
            <p:ph type="title"/>
          </p:nvPr>
        </p:nvSpPr>
        <p:spPr>
          <a:xfrm>
            <a:off x="381000" y="-3018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Changes in 2026</a:t>
            </a:r>
            <a:endParaRPr/>
          </a:p>
        </p:txBody>
      </p:sp>
      <p:sp>
        <p:nvSpPr>
          <p:cNvPr id="175" name="Google Shape;175;p2"/>
          <p:cNvSpPr txBox="1"/>
          <p:nvPr/>
        </p:nvSpPr>
        <p:spPr>
          <a:xfrm>
            <a:off x="381000" y="1219200"/>
            <a:ext cx="11601600" cy="46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Still lots of rebates available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dirty="0"/>
          </a:p>
          <a:p>
            <a:pPr marL="514350" marR="0" lvl="0" indent="-5143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Utility rebates remain, with some minor updates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HEAR </a:t>
            </a: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Colorado Energy Office (CEO)</a:t>
            </a:r>
            <a:endParaRPr dirty="0"/>
          </a:p>
          <a:p>
            <a:pPr marL="514350" marR="0" lvl="0" indent="-5143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Xcel launches new rebate program for select mountain communities</a:t>
            </a:r>
            <a:endParaRPr dirty="0"/>
          </a:p>
          <a:p>
            <a:pPr marL="514350" marR="0" lvl="0" indent="-336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 credits will be lower</a:t>
            </a:r>
            <a:endParaRPr dirty="0"/>
          </a:p>
          <a:p>
            <a:pPr marL="457200" marR="0" lvl="0" indent="-4572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heat pump tax credits still available, but lower $ amounts</a:t>
            </a:r>
            <a:endParaRPr dirty="0"/>
          </a:p>
          <a:p>
            <a:pPr marL="457200" marR="0" lvl="0" indent="-457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more $2,000 federal tax credits for HPs or HPWHs</a:t>
            </a:r>
            <a:endParaRPr dirty="0"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240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1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"/>
          <p:cNvSpPr txBox="1">
            <a:spLocks noGrp="1"/>
          </p:cNvSpPr>
          <p:nvPr>
            <p:ph type="sldNum" idx="12"/>
          </p:nvPr>
        </p:nvSpPr>
        <p:spPr>
          <a:xfrm>
            <a:off x="9067805" y="6378983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cf80406b38_0_123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g3cf80406b38_0_123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Love Electric Qualified Heat Pump Installer List</a:t>
            </a:r>
            <a:endParaRPr/>
          </a:p>
        </p:txBody>
      </p:sp>
      <p:sp>
        <p:nvSpPr>
          <p:cNvPr id="325" name="Google Shape;325;g3cf80406b38_0_123"/>
          <p:cNvSpPr txBox="1"/>
          <p:nvPr/>
        </p:nvSpPr>
        <p:spPr>
          <a:xfrm>
            <a:off x="381000" y="1083400"/>
            <a:ext cx="11601600" cy="24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Requirements for contractors to join the list:</a:t>
            </a:r>
            <a:endParaRPr sz="2200"/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Demonstrate that you have a NATE Certificate or have completed an Energy Skilled Certified Heat Pump Installer or Comfort Advisor course, OR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Demonstrate that you are already enrolled in the Xcel ducted heat pump or Efficiency Works heat pump rebate programs, OR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 the BEL-CO Heat Pump Assessment and demonstrate completion of a heat pump course within the past 12 months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g3cf80406b38_0_1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327" name="Google Shape;327;g3cf80406b38_0_123"/>
          <p:cNvSpPr txBox="1"/>
          <p:nvPr/>
        </p:nvSpPr>
        <p:spPr>
          <a:xfrm>
            <a:off x="331950" y="3611949"/>
            <a:ext cx="11528100" cy="22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stay on the list, each year you must: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Remain in good standing with Xcel / Efficiency Works (if you qualified using that pathway)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Demonstrate that you received at least 1 heat pump rebate or heat pump QI bonus last year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Demonstrate that you attended at least 1 heat pump course or webinar last year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all info here: </a:t>
            </a: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https://loveelectric.org/qualified-contractor-lists/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cf80406b38_0_91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g3cf80406b38_0_91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Love Electric Qualified Heat Pump Installer List</a:t>
            </a:r>
            <a:endParaRPr/>
          </a:p>
        </p:txBody>
      </p:sp>
      <p:sp>
        <p:nvSpPr>
          <p:cNvPr id="334" name="Google Shape;334;g3cf80406b38_0_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pic>
        <p:nvPicPr>
          <p:cNvPr id="335" name="Google Shape;335;g3cf80406b38_0_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677" y="973266"/>
            <a:ext cx="11244299" cy="494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cf80406b38_0_107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g3cf80406b38_0_107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Love Electric Qualified Heat Pump Installer List</a:t>
            </a:r>
            <a:endParaRPr/>
          </a:p>
        </p:txBody>
      </p:sp>
      <p:sp>
        <p:nvSpPr>
          <p:cNvPr id="342" name="Google Shape;342;g3cf80406b38_0_10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pic>
        <p:nvPicPr>
          <p:cNvPr id="343" name="Google Shape;343;g3cf80406b38_0_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0975" y="1021450"/>
            <a:ext cx="7823217" cy="5402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cf80406b38_0_142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g3cf80406b38_0_142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Love Electric Qualified Heat Pump Installer List</a:t>
            </a:r>
            <a:endParaRPr/>
          </a:p>
        </p:txBody>
      </p:sp>
      <p:sp>
        <p:nvSpPr>
          <p:cNvPr id="350" name="Google Shape;350;g3cf80406b38_0_1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pic>
        <p:nvPicPr>
          <p:cNvPr id="351" name="Google Shape;351;g3cf80406b38_0_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2325" y="976250"/>
            <a:ext cx="7450520" cy="5638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cf80406b38_0_149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g3cf80406b38_0_149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Love Electric Qualified Heat Pump Installer List</a:t>
            </a:r>
            <a:endParaRPr/>
          </a:p>
        </p:txBody>
      </p:sp>
      <p:sp>
        <p:nvSpPr>
          <p:cNvPr id="358" name="Google Shape;358;g3cf80406b38_0_1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pic>
        <p:nvPicPr>
          <p:cNvPr id="359" name="Google Shape;359;g3cf80406b38_0_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3338" y="914400"/>
            <a:ext cx="6265334" cy="5638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cf80406b38_0_134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g3cf80406b38_0_134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Love Electric Contractor Resources</a:t>
            </a:r>
            <a:endParaRPr/>
          </a:p>
        </p:txBody>
      </p:sp>
      <p:sp>
        <p:nvSpPr>
          <p:cNvPr id="366" name="Google Shape;366;g3cf80406b38_0_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367" name="Google Shape;367;g3cf80406b38_0_134"/>
          <p:cNvSpPr txBox="1"/>
          <p:nvPr/>
        </p:nvSpPr>
        <p:spPr>
          <a:xfrm>
            <a:off x="381000" y="1083400"/>
            <a:ext cx="11601600" cy="50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Contractors can access free webinar resources here: </a:t>
            </a:r>
            <a:r>
              <a:rPr lang="en-US" sz="22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https://loveelectric.org/technical-resources/</a:t>
            </a:r>
            <a:endParaRPr sz="2200"/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Load calculations for heat pumps in Colorado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Sizing and selecting heat pumps in Colorado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Air flow measurement and commissioning for heat pump systems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Refrigerant charging and commissioning for heat pump systems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Heat pump water heater installation basics for Colorado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try to host webinars with info that specifically addresses the challenges that Colorado contractors face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cf80406b38_0_163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g3cf80406b38_0_163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Love Electric Contractor Resources</a:t>
            </a:r>
            <a:endParaRPr/>
          </a:p>
        </p:txBody>
      </p:sp>
      <p:sp>
        <p:nvSpPr>
          <p:cNvPr id="374" name="Google Shape;374;g3cf80406b38_0_1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sp>
        <p:nvSpPr>
          <p:cNvPr id="375" name="Google Shape;375;g3cf80406b38_0_163"/>
          <p:cNvSpPr txBox="1"/>
          <p:nvPr/>
        </p:nvSpPr>
        <p:spPr>
          <a:xfrm>
            <a:off x="284850" y="1335375"/>
            <a:ext cx="11622300" cy="39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also maintain a list of upcoming training events here: </a:t>
            </a:r>
            <a:r>
              <a:rPr lang="en-US" sz="22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https://loveelectric.org/upcoming-training-events-and-webinars/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Upcoming hands on heat pump training events hosted by: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Plata Electric (March 24)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Y-W County REA (April 1)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Morgan County REA (April 2)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Xcel Energy (Denver, April 28), (Pueblo, April 14), (Silverthorne, April 16), (Glenwood Springs, May 20)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Colorado Springs Utilities (March 26)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"/>
          <p:cNvSpPr/>
          <p:nvPr/>
        </p:nvSpPr>
        <p:spPr>
          <a:xfrm>
            <a:off x="0" y="-101600"/>
            <a:ext cx="12192000" cy="990601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HEAR </a:t>
            </a:r>
            <a:r>
              <a:rPr lang="en-US" b="1">
                <a:solidFill>
                  <a:schemeClr val="lt1"/>
                </a:solidFill>
              </a:rPr>
              <a:t>Program</a:t>
            </a:r>
            <a:endParaRPr/>
          </a:p>
        </p:txBody>
      </p:sp>
      <p:graphicFrame>
        <p:nvGraphicFramePr>
          <p:cNvPr id="183" name="Google Shape;183;p4"/>
          <p:cNvGraphicFramePr/>
          <p:nvPr/>
        </p:nvGraphicFramePr>
        <p:xfrm>
          <a:off x="6273333" y="1538116"/>
          <a:ext cx="5492400" cy="3606890"/>
        </p:xfrm>
        <a:graphic>
          <a:graphicData uri="http://schemas.openxmlformats.org/drawingml/2006/table">
            <a:tbl>
              <a:tblPr firstRow="1" bandRow="1">
                <a:noFill/>
                <a:tableStyleId>{3A11C063-F58F-4852-9D8E-D975A89AFBE3}</a:tableStyleId>
              </a:tblPr>
              <a:tblGrid>
                <a:gridCol w="266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5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Measure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Maximum </a:t>
                      </a:r>
                      <a:endParaRPr sz="1800" b="1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Rebate Amount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Standard heat pump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$3,000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Cold climate heat pump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$8,000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Heat pump water heater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$1,750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Electric wiring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$2,500</a:t>
                      </a:r>
                      <a:endParaRPr sz="1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Electric panel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$4,000</a:t>
                      </a:r>
                      <a:endParaRPr sz="1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Insulation and air sealing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$1,600</a:t>
                      </a:r>
                      <a:endParaRPr sz="1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Electric stove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$840</a:t>
                      </a:r>
                      <a:endParaRPr sz="1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Total household maximum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$14,000</a:t>
                      </a:r>
                      <a:endParaRPr sz="1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84" name="Google Shape;184;p4"/>
          <p:cNvSpPr txBox="1"/>
          <p:nvPr/>
        </p:nvSpPr>
        <p:spPr>
          <a:xfrm>
            <a:off x="381000" y="1332380"/>
            <a:ext cx="5492400" cy="44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Administered by the 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Colorado Energy Office</a:t>
            </a:r>
            <a:endParaRPr/>
          </a:p>
          <a:p>
            <a:pPr marL="514350" marR="0" lvl="0" indent="-488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Household income must be 150% AMI or lower to qualify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88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Currently available for single-family homes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88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&lt;80% AMI: up to 100% of project cost (or max shown in table)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88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81-150% AMI: up to 50% of project costs (or max shown in table)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"/>
          <p:cNvSpPr/>
          <p:nvPr/>
        </p:nvSpPr>
        <p:spPr>
          <a:xfrm>
            <a:off x="0" y="-101600"/>
            <a:ext cx="12192000" cy="990601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5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State Heat Pump Tax Credit</a:t>
            </a:r>
            <a:endParaRPr/>
          </a:p>
        </p:txBody>
      </p:sp>
      <p:graphicFrame>
        <p:nvGraphicFramePr>
          <p:cNvPr id="192" name="Google Shape;192;p5"/>
          <p:cNvGraphicFramePr/>
          <p:nvPr/>
        </p:nvGraphicFramePr>
        <p:xfrm>
          <a:off x="2032000" y="3677880"/>
          <a:ext cx="8127975" cy="1816825"/>
        </p:xfrm>
        <a:graphic>
          <a:graphicData uri="http://schemas.openxmlformats.org/drawingml/2006/table">
            <a:tbl>
              <a:tblPr firstRow="1" bandRow="1">
                <a:noFill/>
                <a:tableStyleId>{3A11C063-F58F-4852-9D8E-D975A89AFBE3}</a:tableStyleId>
              </a:tblPr>
              <a:tblGrid>
                <a:gridCol w="270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7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Measure Type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2026 Tax Credit Amount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2025 Tax Credit Amount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Heat pumps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$1,000, with at least $333 discount for customer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$1,500, with at least $500 discount for customer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7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Heat pump water heaters</a:t>
                      </a:r>
                      <a:endParaRPr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6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$250, with at least $83 discount to customer</a:t>
                      </a:r>
                      <a:endParaRPr sz="1600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$500, with at least $167 discount for customer</a:t>
                      </a:r>
                      <a:endParaRPr sz="1600"/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3" name="Google Shape;193;p5"/>
          <p:cNvSpPr txBox="1"/>
          <p:nvPr/>
        </p:nvSpPr>
        <p:spPr>
          <a:xfrm>
            <a:off x="381000" y="1094726"/>
            <a:ext cx="11184900" cy="23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Installing Contractor Claims Tax Credit</a:t>
            </a:r>
            <a:endParaRPr/>
          </a:p>
          <a:p>
            <a:pPr marL="514350" marR="0" lvl="0" indent="-488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 credit amounts reduced 33-50% for 2026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88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requirements unchanged (though CEO has clarified guidance on reporting requirements and heat pump sizing requirements)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88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 credit amounts will be reduced again in 2029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"/>
          <p:cNvSpPr/>
          <p:nvPr/>
        </p:nvSpPr>
        <p:spPr>
          <a:xfrm>
            <a:off x="0" y="-101600"/>
            <a:ext cx="12192000" cy="990601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 to find CO utility rebates</a:t>
            </a:r>
            <a:endParaRPr/>
          </a:p>
        </p:txBody>
      </p:sp>
      <p:sp>
        <p:nvSpPr>
          <p:cNvPr id="201" name="Google Shape;201;p3"/>
          <p:cNvSpPr txBox="1"/>
          <p:nvPr/>
        </p:nvSpPr>
        <p:spPr>
          <a:xfrm>
            <a:off x="381000" y="1219200"/>
            <a:ext cx="11601600" cy="46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Options to find rebates:</a:t>
            </a:r>
            <a:endParaRPr/>
          </a:p>
          <a:p>
            <a:pPr marL="514350" marR="0" lvl="0" indent="-5143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the Love Electric search tool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: </a:t>
            </a:r>
            <a:r>
              <a:rPr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https://loveelectric.org/rebates/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</a:ext>
              </a:extLst>
            </a:endParaRPr>
          </a:p>
          <a:p>
            <a:pPr marL="914400" marR="0" lvl="1" indent="-514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arenR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Search by measure, and by utility provider</a:t>
            </a:r>
            <a:endParaRPr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</a:ext>
              </a:extLst>
            </a:endParaRPr>
          </a:p>
          <a:p>
            <a:pPr marL="914400" marR="0" lvl="1" indent="-514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arenR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For some counties, there are also local government or non-profit rebates, listed below the utility rebate.</a:t>
            </a:r>
            <a:endParaRPr/>
          </a:p>
          <a:p>
            <a:pPr marL="914400" marR="0" lvl="1" indent="-3619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the 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Colorado Energy Savings Navigator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tool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: </a:t>
            </a:r>
            <a:r>
              <a:rPr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https://puc.colorado.gov/energy-savings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 </a:t>
            </a:r>
            <a:endParaRPr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</a:ext>
              </a:extLst>
            </a:endParaRPr>
          </a:p>
          <a:p>
            <a:pPr marL="914400" marR="0" lvl="1" indent="-514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arenR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Put in household details, income, etc.</a:t>
            </a:r>
            <a:endParaRPr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</a:ext>
              </a:extLst>
            </a:endParaRPr>
          </a:p>
          <a:p>
            <a:pPr marL="914400" marR="0" lvl="1" indent="-514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arenR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Searches eligibility for state programs and efficiency rebates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1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cf80406b38_0_2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3cf80406b38_0_2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  </a:ext>
                </a:extLst>
              </a:rPr>
              <a:t>2026 Utility Rebate Summary</a:t>
            </a:r>
            <a:endParaRPr/>
          </a:p>
        </p:txBody>
      </p:sp>
      <p:sp>
        <p:nvSpPr>
          <p:cNvPr id="209" name="Google Shape;209;g3cf80406b38_0_2"/>
          <p:cNvSpPr txBox="1"/>
          <p:nvPr/>
        </p:nvSpPr>
        <p:spPr>
          <a:xfrm>
            <a:off x="414950" y="1637934"/>
            <a:ext cx="11184900" cy="23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following slides show the 2026 rebate amounts for utilities that are BEL-CO members</a:t>
            </a:r>
            <a:endParaRPr sz="2400"/>
          </a:p>
          <a:p>
            <a:pPr marL="514350" marR="0" lvl="0" indent="-4762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 the we are only showing ASHP and HPWH rebates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762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utilities also have rebates available for weatherization measures!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683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Rebates for panel upgrades, smart breakers/switches, etc. are sometimes available too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3cf80406b38_0_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cf80406b38_0_54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cf80406b38_0_54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Xcel Energy</a:t>
            </a:r>
            <a:endParaRPr/>
          </a:p>
        </p:txBody>
      </p:sp>
      <p:sp>
        <p:nvSpPr>
          <p:cNvPr id="217" name="Google Shape;217;g3cf80406b38_0_54"/>
          <p:cNvSpPr txBox="1"/>
          <p:nvPr/>
        </p:nvSpPr>
        <p:spPr>
          <a:xfrm>
            <a:off x="381000" y="1139993"/>
            <a:ext cx="11184900" cy="18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Bonus rebates remain in place for 2026 (except if replacing existing electric heating system)</a:t>
            </a:r>
            <a:endParaRPr sz="2200"/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 heat pump - $900 per cooling ton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Cold-climate heat pump - $2,250 per heating ton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HPWH - $2,250 per unit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g3cf80406b38_0_54"/>
          <p:cNvSpPr txBox="1"/>
          <p:nvPr/>
        </p:nvSpPr>
        <p:spPr>
          <a:xfrm>
            <a:off x="381000" y="3122774"/>
            <a:ext cx="11682600" cy="23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Mountain Energy Project rebates now available!</a:t>
            </a:r>
            <a:endParaRPr sz="2200"/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highlight>
                  <a:srgbClr val="F5F5F5"/>
                </a:highlight>
                <a:latin typeface="Calibri"/>
                <a:ea typeface="Calibri"/>
                <a:cs typeface="Calibri"/>
                <a:sym typeface="Calibri"/>
              </a:rPr>
              <a:t>Must have natural gas service from Xcel Energy and be located in: Breckenridge 80424, Dillon 80435, Frisco 80443, Grand Lake 80447, Leadville 80461, Silverthorne 80497 or 80498, and Red Cliff 81649.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 to $7,000 per heating ton for cold-climate heat pumps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 to $4,000 for HPWHs (if replacing gas boiler)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Must remove the existing fossil fuel heating system to qualify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list of rebates/rules here - https://co.my.xcelenergy.com/s/residential/home-rebates/mep-rebates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3cf80406b38_0_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cf80406b38_0_19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3cf80406b38_0_19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Efficiency Works</a:t>
            </a:r>
            <a:endParaRPr/>
          </a:p>
        </p:txBody>
      </p:sp>
      <p:sp>
        <p:nvSpPr>
          <p:cNvPr id="226" name="Google Shape;226;g3cf80406b38_0_19"/>
          <p:cNvSpPr txBox="1"/>
          <p:nvPr/>
        </p:nvSpPr>
        <p:spPr>
          <a:xfrm>
            <a:off x="381000" y="1173955"/>
            <a:ext cx="11184900" cy="44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customers of Estes Park Power, Fort Collins Utilities, Longmont Power and Communications, and City of Loveland Utilities</a:t>
            </a:r>
            <a:endParaRPr sz="2200"/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Ducted heat pumps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 heat pump (ducted) - $1,500 per unit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Cold-climate heat pump (ducted) - $2,000 per unit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Non-ducted heat pumps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 heat pump (non-ducted) - $500 per ton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Cold-climate heat pump (non-ducted) $1,000 per ton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HPWHs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Replacing gas WH - $400 per unit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Replacing electric or propane WH - $600 per unit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3cf80406b38_0_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cf80406b38_0_25"/>
          <p:cNvSpPr/>
          <p:nvPr/>
        </p:nvSpPr>
        <p:spPr>
          <a:xfrm>
            <a:off x="0" y="-101600"/>
            <a:ext cx="12192000" cy="990600"/>
          </a:xfrm>
          <a:prstGeom prst="rect">
            <a:avLst/>
          </a:prstGeom>
          <a:solidFill>
            <a:srgbClr val="32B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32BFC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3cf80406b38_0_25"/>
          <p:cNvSpPr txBox="1">
            <a:spLocks noGrp="1"/>
          </p:cNvSpPr>
          <p:nvPr>
            <p:ph type="title"/>
          </p:nvPr>
        </p:nvSpPr>
        <p:spPr>
          <a:xfrm>
            <a:off x="381000" y="76200"/>
            <a:ext cx="11430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Colorado Springs Utilities</a:t>
            </a:r>
            <a:endParaRPr/>
          </a:p>
        </p:txBody>
      </p:sp>
      <p:sp>
        <p:nvSpPr>
          <p:cNvPr id="234" name="Google Shape;234;g3cf80406b38_0_25"/>
          <p:cNvSpPr txBox="1"/>
          <p:nvPr/>
        </p:nvSpPr>
        <p:spPr>
          <a:xfrm>
            <a:off x="381000" y="1173944"/>
            <a:ext cx="11184900" cy="23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2026 Rebate Amounts</a:t>
            </a:r>
            <a:endParaRPr sz="2200"/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Energy Star heat pump - $1,500 per unit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Cold-climate heat pump (&lt;3 tons) - $1,500 per unit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Cold-climate heat pump (&gt;=3 tons) - $3,000 per unit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Air-to-water heat pumps - $3,000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463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HPWHs - $750 per unit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3cf80406b38_0_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2096</Words>
  <Application>Microsoft Office PowerPoint</Application>
  <PresentationFormat>Widescreen</PresentationFormat>
  <Paragraphs>350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3_Custom Design</vt:lpstr>
      <vt:lpstr>2_Custom Design</vt:lpstr>
      <vt:lpstr>PowerPoint Presentation</vt:lpstr>
      <vt:lpstr>Changes in 2026</vt:lpstr>
      <vt:lpstr>HEAR Program</vt:lpstr>
      <vt:lpstr>State Heat Pump Tax Credit</vt:lpstr>
      <vt:lpstr>How to find CO utility rebates</vt:lpstr>
      <vt:lpstr>2026 Utility Rebate Summary</vt:lpstr>
      <vt:lpstr>Xcel Energy</vt:lpstr>
      <vt:lpstr>Efficiency Works</vt:lpstr>
      <vt:lpstr>Colorado Springs Utilities</vt:lpstr>
      <vt:lpstr>Tri-State Member Cooperatives</vt:lpstr>
      <vt:lpstr>Holy Cross Energy | La Plata Electric Association</vt:lpstr>
      <vt:lpstr>PowerPoint Presentation</vt:lpstr>
      <vt:lpstr>HP System Types and Rebates, cont.</vt:lpstr>
      <vt:lpstr>PowerPoint Presentation</vt:lpstr>
      <vt:lpstr>Efficiency Specifications and Requirements</vt:lpstr>
      <vt:lpstr>Efficiency Specifications and Requirements</vt:lpstr>
      <vt:lpstr>Efficiency Specifications and Requirements</vt:lpstr>
      <vt:lpstr>Contractor Lists</vt:lpstr>
      <vt:lpstr>Love Electric Qualified Heat Pump Installer List</vt:lpstr>
      <vt:lpstr>Love Electric Qualified Heat Pump Installer List</vt:lpstr>
      <vt:lpstr>Love Electric Qualified Heat Pump Installer List</vt:lpstr>
      <vt:lpstr>Love Electric Qualified Heat Pump Installer List</vt:lpstr>
      <vt:lpstr>Love Electric Qualified Heat Pump Installer List</vt:lpstr>
      <vt:lpstr>Love Electric Qualified Heat Pump Installer List</vt:lpstr>
      <vt:lpstr>Love Electric Contractor Resources</vt:lpstr>
      <vt:lpstr>Love Electric Contractor Resources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tfrey</dc:creator>
  <cp:lastModifiedBy>Doug Fitzmorris</cp:lastModifiedBy>
  <cp:revision>1</cp:revision>
  <dcterms:created xsi:type="dcterms:W3CDTF">2014-04-22T14:53:13Z</dcterms:created>
  <dcterms:modified xsi:type="dcterms:W3CDTF">2026-03-17T13:33:34Z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0x010100A3833A30258B09499ED154860682E660</vt:lpwstr>
  </property>
  <property fmtid="{D5CDD505-2E9C-101B-9397-08002B2CF9AE}" pid="3" name="MediaServiceImageTags">
    <vt:lpwstr/>
  </property>
</Properties>
</file>